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66" r:id="rId4"/>
    <p:sldId id="269" r:id="rId5"/>
    <p:sldId id="270" r:id="rId6"/>
    <p:sldId id="271" r:id="rId7"/>
    <p:sldId id="273" r:id="rId8"/>
    <p:sldId id="272" r:id="rId9"/>
    <p:sldId id="27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2346"/>
    <a:srgbClr val="EC2447"/>
    <a:srgbClr val="9A142B"/>
    <a:srgbClr val="9B142B"/>
    <a:srgbClr val="580715"/>
    <a:srgbClr val="250100"/>
    <a:srgbClr val="DB2041"/>
    <a:srgbClr val="670800"/>
    <a:srgbClr val="FF4C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14"/>
    <p:restoredTop sz="85714"/>
  </p:normalViewPr>
  <p:slideViewPr>
    <p:cSldViewPr snapToGrid="0" snapToObjects="1">
      <p:cViewPr varScale="1">
        <p:scale>
          <a:sx n="108" d="100"/>
          <a:sy n="108" d="100"/>
        </p:scale>
        <p:origin x="58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jpg>
</file>

<file path=ppt/media/image3.png>
</file>

<file path=ppt/media/image4.png>
</file>

<file path=ppt/media/image5.tiff>
</file>

<file path=ppt/media/image6.tiff>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2021B9-FD70-5F46-AEC2-66610B1839C4}" type="datetimeFigureOut">
              <a:rPr lang="en-US" smtClean="0"/>
              <a:t>11/5/18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28DB3E-BCBD-424F-9444-B3E61014EBBF}" type="slidenum">
              <a:rPr lang="en-US" smtClean="0"/>
              <a:t>‹#›</a:t>
            </a:fld>
            <a:endParaRPr lang="en-US"/>
          </a:p>
        </p:txBody>
      </p:sp>
    </p:spTree>
    <p:extLst>
      <p:ext uri="{BB962C8B-B14F-4D97-AF65-F5344CB8AC3E}">
        <p14:creationId xmlns:p14="http://schemas.microsoft.com/office/powerpoint/2010/main" val="566612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was acquired from the UCI repository.</a:t>
            </a:r>
            <a:r>
              <a:rPr lang="en-US" baseline="0" dirty="0"/>
              <a:t> There were 3 unique tables from 3 regions (Cleveland, Hungary, and Switzerland). Each dataset had the same 76 attributes – such as sex, age, rest heart rate, maximum heart rate, history of heart disease, and history of diabetes. After combining all 3 data sets there were a total of 617 unique sets of patient data. </a:t>
            </a:r>
            <a:endParaRPr lang="en-US" dirty="0"/>
          </a:p>
        </p:txBody>
      </p:sp>
      <p:sp>
        <p:nvSpPr>
          <p:cNvPr id="4" name="Slide Number Placeholder 3"/>
          <p:cNvSpPr>
            <a:spLocks noGrp="1"/>
          </p:cNvSpPr>
          <p:nvPr>
            <p:ph type="sldNum" sz="quarter" idx="10"/>
          </p:nvPr>
        </p:nvSpPr>
        <p:spPr/>
        <p:txBody>
          <a:bodyPr/>
          <a:lstStyle/>
          <a:p>
            <a:fld id="{5A28DB3E-BCBD-424F-9444-B3E61014EBBF}" type="slidenum">
              <a:rPr lang="en-US" smtClean="0"/>
              <a:t>3</a:t>
            </a:fld>
            <a:endParaRPr lang="en-US"/>
          </a:p>
        </p:txBody>
      </p:sp>
    </p:spTree>
    <p:extLst>
      <p:ext uri="{BB962C8B-B14F-4D97-AF65-F5344CB8AC3E}">
        <p14:creationId xmlns:p14="http://schemas.microsoft.com/office/powerpoint/2010/main" val="11192421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random forest model</a:t>
            </a:r>
            <a:r>
              <a:rPr lang="en-US" baseline="0" dirty="0"/>
              <a:t> was used. To understand this model, lets think of the game 20 questions. If you are thinking of an object – lets say a shoe – I will begin to ask questions to try to come to the answer ‘shoe.’ I’ll ask ‘Is it something you wear?’ If NO then I change my line of questioning and say ‘Is it something outside?’ but if YES then I hone in by asking ‘is it an outer layer of clothing?’ and so forth. Eventually by going through a set of questions we can create a decision tree and end up with the answer shoe. Essentially we combine a bunch of decision trees together to form a random forest. </a:t>
            </a:r>
          </a:p>
          <a:p>
            <a:endParaRPr lang="en-US" baseline="0" dirty="0"/>
          </a:p>
          <a:p>
            <a:r>
              <a:rPr lang="en-US" baseline="0" dirty="0"/>
              <a:t>First we need to train the model on a set of the data (training set) and then test the model on new data that the model has never seen before. </a:t>
            </a:r>
            <a:endParaRPr lang="en-US" dirty="0"/>
          </a:p>
        </p:txBody>
      </p:sp>
      <p:sp>
        <p:nvSpPr>
          <p:cNvPr id="4" name="Slide Number Placeholder 3"/>
          <p:cNvSpPr>
            <a:spLocks noGrp="1"/>
          </p:cNvSpPr>
          <p:nvPr>
            <p:ph type="sldNum" sz="quarter" idx="10"/>
          </p:nvPr>
        </p:nvSpPr>
        <p:spPr/>
        <p:txBody>
          <a:bodyPr/>
          <a:lstStyle/>
          <a:p>
            <a:fld id="{5A28DB3E-BCBD-424F-9444-B3E61014EBBF}" type="slidenum">
              <a:rPr lang="en-US" smtClean="0"/>
              <a:t>5</a:t>
            </a:fld>
            <a:endParaRPr lang="en-US"/>
          </a:p>
        </p:txBody>
      </p:sp>
    </p:spTree>
    <p:extLst>
      <p:ext uri="{BB962C8B-B14F-4D97-AF65-F5344CB8AC3E}">
        <p14:creationId xmlns:p14="http://schemas.microsoft.com/office/powerpoint/2010/main" val="17736343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graph is showing us how well</a:t>
            </a:r>
            <a:r>
              <a:rPr lang="en-US" baseline="0" dirty="0"/>
              <a:t> our model did on the training set and the hold-out set. A score of 1 means the model performed perfectly and chose the correct class label for every instance. Here we can see that the model performed pretty well for both the training and test sets for CLASS 0 only. In the 4 heart disease classes , the model doesn’t perform too well on the test data – which is what we’re concerned with (scores from 0.15 - 0.4) </a:t>
            </a:r>
            <a:endParaRPr lang="en-US" dirty="0"/>
          </a:p>
        </p:txBody>
      </p:sp>
      <p:sp>
        <p:nvSpPr>
          <p:cNvPr id="4" name="Slide Number Placeholder 3"/>
          <p:cNvSpPr>
            <a:spLocks noGrp="1"/>
          </p:cNvSpPr>
          <p:nvPr>
            <p:ph type="sldNum" sz="quarter" idx="10"/>
          </p:nvPr>
        </p:nvSpPr>
        <p:spPr/>
        <p:txBody>
          <a:bodyPr/>
          <a:lstStyle/>
          <a:p>
            <a:fld id="{5A28DB3E-BCBD-424F-9444-B3E61014EBBF}" type="slidenum">
              <a:rPr lang="en-US" smtClean="0"/>
              <a:t>6</a:t>
            </a:fld>
            <a:endParaRPr lang="en-US"/>
          </a:p>
        </p:txBody>
      </p:sp>
    </p:spTree>
    <p:extLst>
      <p:ext uri="{BB962C8B-B14F-4D97-AF65-F5344CB8AC3E}">
        <p14:creationId xmlns:p14="http://schemas.microsoft.com/office/powerpoint/2010/main" val="7905276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look along the </a:t>
            </a:r>
            <a:r>
              <a:rPr lang="en-US" dirty="0" err="1"/>
              <a:t>diagnol</a:t>
            </a:r>
            <a:r>
              <a:rPr lang="en-US" dirty="0"/>
              <a:t> starting from the upper left,</a:t>
            </a:r>
            <a:r>
              <a:rPr lang="en-US" baseline="0" dirty="0"/>
              <a:t> we can see how many times the model correctly predicted the class label for all 5 classes. So for Class 0 , 34 were predicted correctly, 4 were predicted to be class 1 but were really class 0, 1 was predicted to be class 2 but was really class 0, and so on. </a:t>
            </a:r>
          </a:p>
          <a:p>
            <a:endParaRPr lang="en-US" baseline="0" dirty="0"/>
          </a:p>
          <a:p>
            <a:r>
              <a:rPr lang="en-US" dirty="0"/>
              <a:t>Again we can see this is performing</a:t>
            </a:r>
            <a:r>
              <a:rPr lang="en-US" baseline="0" dirty="0"/>
              <a:t> well for class 0 .</a:t>
            </a:r>
            <a:endParaRPr lang="en-US" dirty="0"/>
          </a:p>
        </p:txBody>
      </p:sp>
      <p:sp>
        <p:nvSpPr>
          <p:cNvPr id="4" name="Slide Number Placeholder 3"/>
          <p:cNvSpPr>
            <a:spLocks noGrp="1"/>
          </p:cNvSpPr>
          <p:nvPr>
            <p:ph type="sldNum" sz="quarter" idx="10"/>
          </p:nvPr>
        </p:nvSpPr>
        <p:spPr/>
        <p:txBody>
          <a:bodyPr/>
          <a:lstStyle/>
          <a:p>
            <a:fld id="{5A28DB3E-BCBD-424F-9444-B3E61014EBBF}" type="slidenum">
              <a:rPr lang="en-US" smtClean="0"/>
              <a:t>7</a:t>
            </a:fld>
            <a:endParaRPr lang="en-US"/>
          </a:p>
        </p:txBody>
      </p:sp>
    </p:spTree>
    <p:extLst>
      <p:ext uri="{BB962C8B-B14F-4D97-AF65-F5344CB8AC3E}">
        <p14:creationId xmlns:p14="http://schemas.microsoft.com/office/powerpoint/2010/main" val="17734153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decision tree has allowed me to come to the following recommendations: Those with asymptomatic chest pain, below the age of 54.5, who do not have a flat slope </a:t>
            </a:r>
            <a:r>
              <a:rPr lang="en-US" sz="1200" b="0" i="0" kern="1200" dirty="0">
                <a:solidFill>
                  <a:schemeClr val="tx1"/>
                </a:solidFill>
                <a:effectLst/>
                <a:latin typeface="+mn-lt"/>
                <a:ea typeface="+mn-ea"/>
                <a:cs typeface="+mn-cs"/>
              </a:rPr>
              <a:t>of the peak exercise ST segment are NOT</a:t>
            </a:r>
            <a:r>
              <a:rPr lang="en-US" sz="1200" b="0" i="0" kern="1200" baseline="0" dirty="0">
                <a:solidFill>
                  <a:schemeClr val="tx1"/>
                </a:solidFill>
                <a:effectLst/>
                <a:latin typeface="+mn-lt"/>
                <a:ea typeface="+mn-ea"/>
                <a:cs typeface="+mn-cs"/>
              </a:rPr>
              <a:t> likely to develop heart disease (103 in class 0 and 11 in class 1). </a:t>
            </a:r>
            <a:r>
              <a:rPr lang="en-US" sz="1200" kern="1200" dirty="0">
                <a:solidFill>
                  <a:schemeClr val="tx1"/>
                </a:solidFill>
                <a:effectLst/>
                <a:latin typeface="+mn-lt"/>
                <a:ea typeface="+mn-ea"/>
                <a:cs typeface="+mn-cs"/>
              </a:rPr>
              <a:t>Those with asymptomatic chest pain,</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who do not have an</a:t>
            </a:r>
            <a:r>
              <a:rPr lang="en-US" sz="1200" kern="1200" baseline="0" dirty="0">
                <a:solidFill>
                  <a:schemeClr val="tx1"/>
                </a:solidFill>
                <a:effectLst/>
                <a:latin typeface="+mn-lt"/>
                <a:ea typeface="+mn-ea"/>
                <a:cs typeface="+mn-cs"/>
              </a:rPr>
              <a:t> up</a:t>
            </a:r>
            <a:r>
              <a:rPr lang="en-US" sz="1200" kern="1200" dirty="0">
                <a:solidFill>
                  <a:schemeClr val="tx1"/>
                </a:solidFill>
                <a:effectLst/>
                <a:latin typeface="+mn-lt"/>
                <a:ea typeface="+mn-ea"/>
                <a:cs typeface="+mn-cs"/>
              </a:rPr>
              <a:t>sloping</a:t>
            </a:r>
            <a:r>
              <a:rPr lang="en-US" sz="1200" kern="1200" baseline="0" dirty="0">
                <a:solidFill>
                  <a:schemeClr val="tx1"/>
                </a:solidFill>
                <a:effectLst/>
                <a:latin typeface="+mn-lt"/>
                <a:ea typeface="+mn-ea"/>
                <a:cs typeface="+mn-cs"/>
              </a:rPr>
              <a:t> slope</a:t>
            </a:r>
            <a:r>
              <a:rPr lang="en-US" sz="120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of the peak exercise ST segment,</a:t>
            </a:r>
            <a:r>
              <a:rPr lang="en-US" sz="1200" b="0" i="0" kern="1200" baseline="0" dirty="0">
                <a:solidFill>
                  <a:schemeClr val="tx1"/>
                </a:solidFill>
                <a:effectLst/>
                <a:latin typeface="+mn-lt"/>
                <a:ea typeface="+mn-ea"/>
                <a:cs typeface="+mn-cs"/>
              </a:rPr>
              <a:t> and are female </a:t>
            </a:r>
            <a:r>
              <a:rPr lang="en-US" sz="1200" b="0" i="0" kern="1200" dirty="0">
                <a:solidFill>
                  <a:schemeClr val="tx1"/>
                </a:solidFill>
                <a:effectLst/>
                <a:latin typeface="+mn-lt"/>
                <a:ea typeface="+mn-ea"/>
                <a:cs typeface="+mn-cs"/>
              </a:rPr>
              <a:t>are </a:t>
            </a:r>
            <a:r>
              <a:rPr lang="en-US" sz="1200" b="0" i="0" kern="1200" baseline="0" dirty="0">
                <a:solidFill>
                  <a:schemeClr val="tx1"/>
                </a:solidFill>
                <a:effectLst/>
                <a:latin typeface="+mn-lt"/>
                <a:ea typeface="+mn-ea"/>
                <a:cs typeface="+mn-cs"/>
              </a:rPr>
              <a:t>likely to develop heart disease (13 in class 0 and 155 in class 1). </a:t>
            </a:r>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with a maximum heart rate of less than or equal to 96.5 will likely develop heart disease</a:t>
            </a:r>
            <a:r>
              <a:rPr lang="en-US" dirty="0">
                <a:effectLst/>
              </a:rPr>
              <a:t> </a:t>
            </a:r>
            <a:endParaRPr lang="en-US" dirty="0"/>
          </a:p>
        </p:txBody>
      </p:sp>
      <p:sp>
        <p:nvSpPr>
          <p:cNvPr id="4" name="Slide Number Placeholder 3"/>
          <p:cNvSpPr>
            <a:spLocks noGrp="1"/>
          </p:cNvSpPr>
          <p:nvPr>
            <p:ph type="sldNum" sz="quarter" idx="10"/>
          </p:nvPr>
        </p:nvSpPr>
        <p:spPr/>
        <p:txBody>
          <a:bodyPr/>
          <a:lstStyle/>
          <a:p>
            <a:fld id="{5A28DB3E-BCBD-424F-9444-B3E61014EBBF}" type="slidenum">
              <a:rPr lang="en-US" smtClean="0"/>
              <a:t>8</a:t>
            </a:fld>
            <a:endParaRPr lang="en-US"/>
          </a:p>
        </p:txBody>
      </p:sp>
    </p:spTree>
    <p:extLst>
      <p:ext uri="{BB962C8B-B14F-4D97-AF65-F5344CB8AC3E}">
        <p14:creationId xmlns:p14="http://schemas.microsoft.com/office/powerpoint/2010/main" val="17721916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A28DB3E-BCBD-424F-9444-B3E61014EBBF}" type="slidenum">
              <a:rPr lang="en-US" smtClean="0"/>
              <a:t>9</a:t>
            </a:fld>
            <a:endParaRPr lang="en-US"/>
          </a:p>
        </p:txBody>
      </p:sp>
    </p:spTree>
    <p:extLst>
      <p:ext uri="{BB962C8B-B14F-4D97-AF65-F5344CB8AC3E}">
        <p14:creationId xmlns:p14="http://schemas.microsoft.com/office/powerpoint/2010/main" val="1017597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52F7B66-B060-F54C-907E-FE28109419EE}" type="datetimeFigureOut">
              <a:rPr lang="en-US" smtClean="0"/>
              <a:t>11/5/18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2157150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52F7B66-B060-F54C-907E-FE28109419EE}" type="datetimeFigureOut">
              <a:rPr lang="en-US" smtClean="0"/>
              <a:t>11/5/18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697583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52F7B66-B060-F54C-907E-FE28109419EE}" type="datetimeFigureOut">
              <a:rPr lang="en-US" smtClean="0"/>
              <a:t>11/5/18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11753110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52F7B66-B060-F54C-907E-FE28109419EE}" type="datetimeFigureOut">
              <a:rPr lang="en-US" smtClean="0"/>
              <a:t>11/5/18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1073810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52F7B66-B060-F54C-907E-FE28109419EE}" type="datetimeFigureOut">
              <a:rPr lang="en-US" smtClean="0"/>
              <a:t>11/5/18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8673463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52F7B66-B060-F54C-907E-FE28109419EE}" type="datetimeFigureOut">
              <a:rPr lang="en-US" smtClean="0"/>
              <a:t>11/5/18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3718817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52F7B66-B060-F54C-907E-FE28109419EE}" type="datetimeFigureOut">
              <a:rPr lang="en-US" smtClean="0"/>
              <a:t>11/5/18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10389241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52F7B66-B060-F54C-907E-FE28109419EE}" type="datetimeFigureOut">
              <a:rPr lang="en-US" smtClean="0"/>
              <a:t>11/5/18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91931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2F7B66-B060-F54C-907E-FE28109419EE}" type="datetimeFigureOut">
              <a:rPr lang="en-US" smtClean="0"/>
              <a:t>11/5/18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2037378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2F7B66-B060-F54C-907E-FE28109419EE}" type="datetimeFigureOut">
              <a:rPr lang="en-US" smtClean="0"/>
              <a:t>11/5/18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5933955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2F7B66-B060-F54C-907E-FE28109419EE}" type="datetimeFigureOut">
              <a:rPr lang="en-US" smtClean="0"/>
              <a:t>11/5/18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DA255B-9FDC-3C4F-B14A-5F1E061CFABB}" type="slidenum">
              <a:rPr lang="en-US" smtClean="0"/>
              <a:t>‹#›</a:t>
            </a:fld>
            <a:endParaRPr lang="en-US"/>
          </a:p>
        </p:txBody>
      </p:sp>
    </p:spTree>
    <p:extLst>
      <p:ext uri="{BB962C8B-B14F-4D97-AF65-F5344CB8AC3E}">
        <p14:creationId xmlns:p14="http://schemas.microsoft.com/office/powerpoint/2010/main" val="2851034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2F7B66-B060-F54C-907E-FE28109419EE}" type="datetimeFigureOut">
              <a:rPr lang="en-US" smtClean="0"/>
              <a:t>11/5/18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DA255B-9FDC-3C4F-B14A-5F1E061CFABB}" type="slidenum">
              <a:rPr lang="en-US" smtClean="0"/>
              <a:t>‹#›</a:t>
            </a:fld>
            <a:endParaRPr lang="en-US"/>
          </a:p>
        </p:txBody>
      </p:sp>
    </p:spTree>
    <p:extLst>
      <p:ext uri="{BB962C8B-B14F-4D97-AF65-F5344CB8AC3E}">
        <p14:creationId xmlns:p14="http://schemas.microsoft.com/office/powerpoint/2010/main" val="15925776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tiff"/></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6.tiff"/></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2.jpg"/></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364574" y="0"/>
            <a:ext cx="10194389" cy="1655762"/>
          </a:xfrm>
        </p:spPr>
        <p:txBody>
          <a:bodyPr>
            <a:normAutofit/>
          </a:bodyPr>
          <a:lstStyle/>
          <a:p>
            <a:r>
              <a:rPr lang="en-US" sz="4000" dirty="0"/>
              <a:t>Predicting Heart Disease</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2233" y="691196"/>
            <a:ext cx="8957521" cy="5210292"/>
          </a:xfrm>
          <a:prstGeom prst="rect">
            <a:avLst/>
          </a:prstGeom>
        </p:spPr>
      </p:pic>
      <p:sp>
        <p:nvSpPr>
          <p:cNvPr id="5" name="Title 4">
            <a:extLst>
              <a:ext uri="{FF2B5EF4-FFF2-40B4-BE49-F238E27FC236}">
                <a16:creationId xmlns:a16="http://schemas.microsoft.com/office/drawing/2014/main" id="{1CE909E8-FEE4-7F48-A8D3-1118505FFDB4}"/>
              </a:ext>
            </a:extLst>
          </p:cNvPr>
          <p:cNvSpPr>
            <a:spLocks noGrp="1"/>
          </p:cNvSpPr>
          <p:nvPr>
            <p:ph type="ctrTitle"/>
          </p:nvPr>
        </p:nvSpPr>
        <p:spPr/>
        <p:txBody>
          <a:bodyPr/>
          <a:lstStyle/>
          <a:p>
            <a:endParaRPr lang="en-US"/>
          </a:p>
        </p:txBody>
      </p:sp>
    </p:spTree>
    <p:extLst>
      <p:ext uri="{BB962C8B-B14F-4D97-AF65-F5344CB8AC3E}">
        <p14:creationId xmlns:p14="http://schemas.microsoft.com/office/powerpoint/2010/main" val="5706508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62709" y="1012877"/>
            <a:ext cx="10759611" cy="1692771"/>
          </a:xfrm>
          <a:prstGeom prst="rect">
            <a:avLst/>
          </a:prstGeom>
          <a:noFill/>
        </p:spPr>
        <p:txBody>
          <a:bodyPr wrap="square" rtlCol="0">
            <a:spAutoFit/>
          </a:bodyPr>
          <a:lstStyle/>
          <a:p>
            <a:r>
              <a:rPr lang="en-US" sz="2800" dirty="0"/>
              <a:t>Objective: </a:t>
            </a:r>
            <a:r>
              <a:rPr lang="en-US" sz="2800" b="1" dirty="0"/>
              <a:t>To predict which patients will develop heart disease and with which severity (severity levels are 1-4, with the value 1 denoting the least severe form and value 4 denoting the most severe form). </a:t>
            </a:r>
          </a:p>
          <a:p>
            <a:endParaRPr lang="en-US" sz="2000" dirty="0"/>
          </a:p>
        </p:txBody>
      </p:sp>
      <p:sp>
        <p:nvSpPr>
          <p:cNvPr id="3" name="TextBox 2"/>
          <p:cNvSpPr txBox="1"/>
          <p:nvPr/>
        </p:nvSpPr>
        <p:spPr>
          <a:xfrm>
            <a:off x="637731" y="4208048"/>
            <a:ext cx="10972800" cy="2215991"/>
          </a:xfrm>
          <a:prstGeom prst="rect">
            <a:avLst/>
          </a:prstGeom>
          <a:noFill/>
        </p:spPr>
        <p:txBody>
          <a:bodyPr wrap="square" rtlCol="0">
            <a:spAutoFit/>
          </a:bodyPr>
          <a:lstStyle/>
          <a:p>
            <a:br>
              <a:rPr lang="en-US" sz="2400" b="1" dirty="0"/>
            </a:br>
            <a:r>
              <a:rPr lang="en-US" sz="2400" b="1" dirty="0"/>
              <a:t>There are 3 tasks:</a:t>
            </a:r>
          </a:p>
          <a:p>
            <a:r>
              <a:rPr lang="en-US" sz="2400" b="1" i="1" dirty="0"/>
              <a:t>1) Visualize the key features that predict the development of heart disease (binary)</a:t>
            </a:r>
          </a:p>
          <a:p>
            <a:r>
              <a:rPr lang="en-US" sz="2400" b="1" i="1" dirty="0"/>
              <a:t>2) Create a predictive model on training data</a:t>
            </a:r>
          </a:p>
          <a:p>
            <a:r>
              <a:rPr lang="en-US" sz="2400" b="1" i="1" dirty="0"/>
              <a:t>3) Test model on test dataset and assess the strength of the model. </a:t>
            </a:r>
          </a:p>
          <a:p>
            <a:endParaRPr lang="en-US" dirty="0"/>
          </a:p>
        </p:txBody>
      </p:sp>
      <p:sp>
        <p:nvSpPr>
          <p:cNvPr id="8" name="Rectangle 7"/>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0193632" y="69498"/>
            <a:ext cx="1998368" cy="584775"/>
          </a:xfrm>
          <a:prstGeom prst="rect">
            <a:avLst/>
          </a:prstGeom>
        </p:spPr>
        <p:txBody>
          <a:bodyPr wrap="none">
            <a:spAutoFit/>
          </a:bodyPr>
          <a:lstStyle/>
          <a:p>
            <a:r>
              <a:rPr lang="en-US" sz="3200" b="1">
                <a:solidFill>
                  <a:srgbClr val="EC2447"/>
                </a:solidFill>
              </a:rPr>
              <a:t>OBJECTIVE</a:t>
            </a:r>
            <a:endParaRPr lang="en-US" sz="3200" b="1" dirty="0">
              <a:solidFill>
                <a:srgbClr val="EC2447"/>
              </a:solidFill>
            </a:endParaRPr>
          </a:p>
        </p:txBody>
      </p:sp>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Tree>
    <p:extLst>
      <p:ext uri="{BB962C8B-B14F-4D97-AF65-F5344CB8AC3E}">
        <p14:creationId xmlns:p14="http://schemas.microsoft.com/office/powerpoint/2010/main" val="897946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p:cNvPicPr>
            <a:picLocks noChangeAspect="1"/>
          </p:cNvPicPr>
          <p:nvPr/>
        </p:nvPicPr>
        <p:blipFill rotWithShape="1">
          <a:blip r:embed="rId3">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
        <p:nvSpPr>
          <p:cNvPr id="10" name="TextBox 9"/>
          <p:cNvSpPr txBox="1"/>
          <p:nvPr/>
        </p:nvSpPr>
        <p:spPr>
          <a:xfrm>
            <a:off x="420158" y="1096295"/>
            <a:ext cx="5833685" cy="3877985"/>
          </a:xfrm>
          <a:prstGeom prst="rect">
            <a:avLst/>
          </a:prstGeom>
          <a:noFill/>
        </p:spPr>
        <p:txBody>
          <a:bodyPr wrap="square" rtlCol="0">
            <a:spAutoFit/>
          </a:bodyPr>
          <a:lstStyle/>
          <a:p>
            <a:pPr marL="342900" indent="-342900">
              <a:buFont typeface="Arial" charset="0"/>
              <a:buChar char="•"/>
            </a:pPr>
            <a:r>
              <a:rPr lang="en-US" sz="2400" dirty="0"/>
              <a:t>Data source: UCI repository: </a:t>
            </a:r>
          </a:p>
          <a:p>
            <a:pPr lvl="1"/>
            <a:r>
              <a:rPr lang="en-US" dirty="0"/>
              <a:t>https://</a:t>
            </a:r>
            <a:r>
              <a:rPr lang="en-US" dirty="0" err="1"/>
              <a:t>archive.ics.uci.edu</a:t>
            </a:r>
            <a:r>
              <a:rPr lang="en-US" dirty="0"/>
              <a:t>/ml/datasets/</a:t>
            </a:r>
            <a:r>
              <a:rPr lang="en-US" dirty="0" err="1"/>
              <a:t>Heart+Disease</a:t>
            </a:r>
            <a:endParaRPr lang="en-US" dirty="0"/>
          </a:p>
          <a:p>
            <a:pPr marL="800100" lvl="1" indent="-342900">
              <a:buFont typeface="Arial" charset="0"/>
              <a:buChar char="•"/>
            </a:pPr>
            <a:endParaRPr lang="en-US" sz="2000" dirty="0"/>
          </a:p>
          <a:p>
            <a:pPr marL="342900" indent="-342900">
              <a:buFont typeface="Arial" charset="0"/>
              <a:buChar char="•"/>
            </a:pPr>
            <a:r>
              <a:rPr lang="en-US" sz="2400" dirty="0"/>
              <a:t>3 tables used and joined (data from Cleveland, Hungary, and Switzerland)</a:t>
            </a:r>
          </a:p>
          <a:p>
            <a:pPr marL="342900" indent="-342900">
              <a:buFont typeface="Arial" charset="0"/>
              <a:buChar char="•"/>
            </a:pPr>
            <a:endParaRPr lang="en-US" sz="2400" dirty="0"/>
          </a:p>
          <a:p>
            <a:pPr marL="342900" indent="-342900">
              <a:buFont typeface="Arial" charset="0"/>
              <a:buChar char="•"/>
            </a:pPr>
            <a:r>
              <a:rPr lang="en-US" sz="2400" dirty="0"/>
              <a:t>Each table has 76 attributes</a:t>
            </a:r>
          </a:p>
          <a:p>
            <a:pPr marL="342900" indent="-342900">
              <a:buFont typeface="Arial" charset="0"/>
              <a:buChar char="•"/>
            </a:pPr>
            <a:endParaRPr lang="en-US" sz="2400" dirty="0"/>
          </a:p>
          <a:p>
            <a:pPr marL="342900" indent="-342900">
              <a:buFont typeface="Arial" charset="0"/>
              <a:buChar char="•"/>
            </a:pPr>
            <a:r>
              <a:rPr lang="en-US" sz="2400" dirty="0"/>
              <a:t>Raw data example to the right</a:t>
            </a:r>
          </a:p>
          <a:p>
            <a:pPr marL="342900" indent="-342900">
              <a:buFont typeface="Arial" charset="0"/>
              <a:buChar char="•"/>
            </a:pPr>
            <a:endParaRPr lang="en-US" sz="2000" dirty="0"/>
          </a:p>
          <a:p>
            <a:pPr indent="-457200">
              <a:buFont typeface="Arial" charset="0"/>
              <a:buChar char="•"/>
            </a:pPr>
            <a:endParaRPr lang="en-US" sz="2000" dirty="0"/>
          </a:p>
        </p:txBody>
      </p:sp>
      <p:sp>
        <p:nvSpPr>
          <p:cNvPr id="12" name="Rectangle 11"/>
          <p:cNvSpPr/>
          <p:nvPr/>
        </p:nvSpPr>
        <p:spPr>
          <a:xfrm>
            <a:off x="11086717" y="69498"/>
            <a:ext cx="1069845" cy="584775"/>
          </a:xfrm>
          <a:prstGeom prst="rect">
            <a:avLst/>
          </a:prstGeom>
        </p:spPr>
        <p:txBody>
          <a:bodyPr wrap="none">
            <a:spAutoFit/>
          </a:bodyPr>
          <a:lstStyle/>
          <a:p>
            <a:r>
              <a:rPr lang="en-US" sz="3200" b="1">
                <a:solidFill>
                  <a:srgbClr val="EC2447"/>
                </a:solidFill>
              </a:rPr>
              <a:t>DATA</a:t>
            </a:r>
            <a:endParaRPr lang="en-US" sz="3200" b="1" dirty="0">
              <a:solidFill>
                <a:srgbClr val="EC2447"/>
              </a:solidFill>
            </a:endParaRPr>
          </a:p>
        </p:txBody>
      </p:sp>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l="-4825" t="15301" r="82344" b="16369"/>
          <a:stretch/>
        </p:blipFill>
        <p:spPr>
          <a:xfrm>
            <a:off x="6613451" y="798444"/>
            <a:ext cx="3189767" cy="6059556"/>
          </a:xfrm>
          <a:prstGeom prst="rect">
            <a:avLst/>
          </a:prstGeom>
        </p:spPr>
      </p:pic>
      <p:sp>
        <p:nvSpPr>
          <p:cNvPr id="19" name="Rectangle 18"/>
          <p:cNvSpPr/>
          <p:nvPr/>
        </p:nvSpPr>
        <p:spPr>
          <a:xfrm>
            <a:off x="7208874" y="798444"/>
            <a:ext cx="2594344" cy="1732105"/>
          </a:xfrm>
          <a:prstGeom prst="rect">
            <a:avLst/>
          </a:prstGeom>
          <a:noFill/>
          <a:ln>
            <a:solidFill>
              <a:srgbClr val="9B142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p:cNvCxnSpPr/>
          <p:nvPr/>
        </p:nvCxnSpPr>
        <p:spPr>
          <a:xfrm flipH="1" flipV="1">
            <a:off x="9803218" y="2603518"/>
            <a:ext cx="595424" cy="650044"/>
          </a:xfrm>
          <a:prstGeom prst="straightConnector1">
            <a:avLst/>
          </a:prstGeom>
          <a:ln w="60325">
            <a:solidFill>
              <a:srgbClr val="9A142B"/>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10398642" y="3141864"/>
            <a:ext cx="1757920" cy="923330"/>
          </a:xfrm>
          <a:prstGeom prst="rect">
            <a:avLst/>
          </a:prstGeom>
        </p:spPr>
        <p:txBody>
          <a:bodyPr wrap="square">
            <a:spAutoFit/>
          </a:bodyPr>
          <a:lstStyle/>
          <a:p>
            <a:r>
              <a:rPr lang="en-US" dirty="0"/>
              <a:t>Data from </a:t>
            </a:r>
            <a:r>
              <a:rPr lang="en-US"/>
              <a:t>each participant ends with ‘name’</a:t>
            </a:r>
            <a:endParaRPr lang="en-US" dirty="0"/>
          </a:p>
        </p:txBody>
      </p:sp>
    </p:spTree>
    <p:extLst>
      <p:ext uri="{BB962C8B-B14F-4D97-AF65-F5344CB8AC3E}">
        <p14:creationId xmlns:p14="http://schemas.microsoft.com/office/powerpoint/2010/main" val="1410629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p:cNvPicPr>
            <a:picLocks noChangeAspect="1"/>
          </p:cNvPicPr>
          <p:nvPr/>
        </p:nvPicPr>
        <p:blipFill rotWithShape="1">
          <a:blip r:embed="rId2">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
        <p:nvSpPr>
          <p:cNvPr id="12" name="Rectangle 11"/>
          <p:cNvSpPr/>
          <p:nvPr/>
        </p:nvSpPr>
        <p:spPr>
          <a:xfrm>
            <a:off x="11086717" y="69498"/>
            <a:ext cx="1069845" cy="584775"/>
          </a:xfrm>
          <a:prstGeom prst="rect">
            <a:avLst/>
          </a:prstGeom>
        </p:spPr>
        <p:txBody>
          <a:bodyPr wrap="none">
            <a:spAutoFit/>
          </a:bodyPr>
          <a:lstStyle/>
          <a:p>
            <a:r>
              <a:rPr lang="en-US" sz="3200" b="1">
                <a:solidFill>
                  <a:srgbClr val="EC2447"/>
                </a:solidFill>
              </a:rPr>
              <a:t>DATA</a:t>
            </a:r>
            <a:endParaRPr lang="en-US" sz="3200" b="1" dirty="0">
              <a:solidFill>
                <a:srgbClr val="EC2447"/>
              </a:solidFill>
            </a:endParaRPr>
          </a:p>
        </p:txBody>
      </p:sp>
      <p:sp>
        <p:nvSpPr>
          <p:cNvPr id="2" name="Rectangle 1"/>
          <p:cNvSpPr/>
          <p:nvPr/>
        </p:nvSpPr>
        <p:spPr>
          <a:xfrm>
            <a:off x="389862" y="925166"/>
            <a:ext cx="2133726" cy="400110"/>
          </a:xfrm>
          <a:prstGeom prst="rect">
            <a:avLst/>
          </a:prstGeom>
        </p:spPr>
        <p:txBody>
          <a:bodyPr wrap="none">
            <a:spAutoFit/>
          </a:bodyPr>
          <a:lstStyle/>
          <a:p>
            <a:r>
              <a:rPr lang="en-US" sz="2000" dirty="0"/>
              <a:t>Data was cleaned: </a:t>
            </a:r>
          </a:p>
        </p:txBody>
      </p:sp>
      <p:sp>
        <p:nvSpPr>
          <p:cNvPr id="8" name="Rectangle 7"/>
          <p:cNvSpPr/>
          <p:nvPr/>
        </p:nvSpPr>
        <p:spPr>
          <a:xfrm>
            <a:off x="389862" y="4071996"/>
            <a:ext cx="2327753" cy="400110"/>
          </a:xfrm>
          <a:prstGeom prst="rect">
            <a:avLst/>
          </a:prstGeom>
        </p:spPr>
        <p:txBody>
          <a:bodyPr wrap="none">
            <a:spAutoFit/>
          </a:bodyPr>
          <a:lstStyle/>
          <a:p>
            <a:r>
              <a:rPr lang="en-US" sz="2000" dirty="0"/>
              <a:t>Remaining features: </a:t>
            </a:r>
          </a:p>
        </p:txBody>
      </p:sp>
      <p:sp>
        <p:nvSpPr>
          <p:cNvPr id="3" name="Rectangle 2"/>
          <p:cNvSpPr/>
          <p:nvPr/>
        </p:nvSpPr>
        <p:spPr>
          <a:xfrm>
            <a:off x="1446369" y="1378224"/>
            <a:ext cx="10065274" cy="3170099"/>
          </a:xfrm>
          <a:prstGeom prst="rect">
            <a:avLst/>
          </a:prstGeom>
        </p:spPr>
        <p:txBody>
          <a:bodyPr wrap="square">
            <a:spAutoFit/>
          </a:bodyPr>
          <a:lstStyle/>
          <a:p>
            <a:pPr marL="285750" indent="-285750">
              <a:buFont typeface="Arial" charset="0"/>
              <a:buChar char="•"/>
            </a:pPr>
            <a:r>
              <a:rPr lang="en-US" sz="2000" dirty="0"/>
              <a:t>Features with greater than 50% missing values were eliminated</a:t>
            </a:r>
          </a:p>
          <a:p>
            <a:pPr marL="285750" indent="-285750">
              <a:buFont typeface="Arial" charset="0"/>
              <a:buChar char="•"/>
            </a:pPr>
            <a:endParaRPr lang="en-US" sz="2000" dirty="0"/>
          </a:p>
          <a:p>
            <a:pPr marL="285750" indent="-285750">
              <a:buFont typeface="Arial" charset="0"/>
              <a:buChar char="•"/>
            </a:pPr>
            <a:r>
              <a:rPr lang="en-US" sz="2000" dirty="0"/>
              <a:t>Features with personal information were eliminated (name, social security number, ID#)</a:t>
            </a:r>
          </a:p>
          <a:p>
            <a:pPr marL="285750" indent="-285750">
              <a:buFont typeface="Arial" charset="0"/>
              <a:buChar char="•"/>
            </a:pPr>
            <a:endParaRPr lang="en-US" sz="2000" dirty="0"/>
          </a:p>
          <a:p>
            <a:pPr marL="285750" indent="-285750">
              <a:buFont typeface="Arial" charset="0"/>
              <a:buChar char="•"/>
            </a:pPr>
            <a:r>
              <a:rPr lang="en-US" sz="2000" dirty="0"/>
              <a:t>Feature columns that were left entirely blank were eliminated</a:t>
            </a:r>
          </a:p>
          <a:p>
            <a:pPr marL="285750" indent="-285750">
              <a:buFont typeface="Arial" charset="0"/>
              <a:buChar char="•"/>
            </a:pPr>
            <a:endParaRPr lang="en-US" sz="2000" dirty="0"/>
          </a:p>
          <a:p>
            <a:pPr marL="285750" indent="-285750">
              <a:buFont typeface="Arial" charset="0"/>
              <a:buChar char="•"/>
            </a:pPr>
            <a:r>
              <a:rPr lang="en-US" sz="2000" dirty="0"/>
              <a:t>Feature columns in which the label was unclear were eliminated (a column of numbers with no discernable heading or interpretation)</a:t>
            </a:r>
          </a:p>
          <a:p>
            <a:pPr marL="285750" indent="-285750">
              <a:buFont typeface="Arial" charset="0"/>
              <a:buChar char="•"/>
            </a:pPr>
            <a:endParaRPr lang="en-US" sz="2000" dirty="0"/>
          </a:p>
          <a:p>
            <a:pPr marL="285750" indent="-285750">
              <a:buFont typeface="Arial" charset="0"/>
              <a:buChar char="•"/>
            </a:pPr>
            <a:endParaRPr lang="en-US" sz="2000" dirty="0"/>
          </a:p>
        </p:txBody>
      </p:sp>
      <p:graphicFrame>
        <p:nvGraphicFramePr>
          <p:cNvPr id="4" name="Table 3"/>
          <p:cNvGraphicFramePr>
            <a:graphicFrameLocks noGrp="1"/>
          </p:cNvGraphicFramePr>
          <p:nvPr>
            <p:extLst>
              <p:ext uri="{D42A27DB-BD31-4B8C-83A1-F6EECF244321}">
                <p14:modId xmlns:p14="http://schemas.microsoft.com/office/powerpoint/2010/main" val="1471599497"/>
              </p:ext>
            </p:extLst>
          </p:nvPr>
        </p:nvGraphicFramePr>
        <p:xfrm>
          <a:off x="697523" y="4601271"/>
          <a:ext cx="10683240" cy="2010545"/>
        </p:xfrm>
        <a:graphic>
          <a:graphicData uri="http://schemas.openxmlformats.org/drawingml/2006/table">
            <a:tbl>
              <a:tblPr firstRow="1" firstCol="1" bandRow="1">
                <a:tableStyleId>{0505E3EF-67EA-436B-97B2-0124C06EBD24}</a:tableStyleId>
              </a:tblPr>
              <a:tblGrid>
                <a:gridCol w="5182772">
                  <a:extLst>
                    <a:ext uri="{9D8B030D-6E8A-4147-A177-3AD203B41FA5}">
                      <a16:colId xmlns:a16="http://schemas.microsoft.com/office/drawing/2014/main" val="20000"/>
                    </a:ext>
                  </a:extLst>
                </a:gridCol>
                <a:gridCol w="5500468">
                  <a:extLst>
                    <a:ext uri="{9D8B030D-6E8A-4147-A177-3AD203B41FA5}">
                      <a16:colId xmlns:a16="http://schemas.microsoft.com/office/drawing/2014/main" val="20001"/>
                    </a:ext>
                  </a:extLst>
                </a:gridCol>
              </a:tblGrid>
              <a:tr h="281119">
                <a:tc>
                  <a:txBody>
                    <a:bodyPr/>
                    <a:lstStyle/>
                    <a:p>
                      <a:pPr marL="0" marR="0">
                        <a:spcBef>
                          <a:spcPts val="0"/>
                        </a:spcBef>
                        <a:spcAft>
                          <a:spcPts val="0"/>
                        </a:spcAft>
                      </a:pPr>
                      <a:r>
                        <a:rPr lang="en-US" sz="1100">
                          <a:effectLst/>
                        </a:rPr>
                        <a:t>Sex – Male or Female</a:t>
                      </a:r>
                      <a:endParaRPr lang="en-US" sz="1200">
                        <a:effectLst/>
                        <a:latin typeface="Calibri" charset="0"/>
                        <a:ea typeface="Calibri" charset="0"/>
                        <a:cs typeface="Times New Roman" charset="0"/>
                      </a:endParaRPr>
                    </a:p>
                  </a:txBody>
                  <a:tcPr marL="66881" marR="66881" marT="0" marB="0"/>
                </a:tc>
                <a:tc>
                  <a:txBody>
                    <a:bodyPr/>
                    <a:lstStyle/>
                    <a:p>
                      <a:pPr marL="0" marR="0">
                        <a:spcBef>
                          <a:spcPts val="0"/>
                        </a:spcBef>
                        <a:spcAft>
                          <a:spcPts val="0"/>
                        </a:spcAft>
                      </a:pPr>
                      <a:r>
                        <a:rPr lang="en-US" sz="1100">
                          <a:effectLst/>
                        </a:rPr>
                        <a:t>Ex_bp1 – peak systolic exercise blood pressure </a:t>
                      </a:r>
                      <a:endParaRPr lang="en-US" sz="1200">
                        <a:effectLst/>
                        <a:latin typeface="Calibri" charset="0"/>
                        <a:ea typeface="Calibri" charset="0"/>
                        <a:cs typeface="Times New Roman" charset="0"/>
                      </a:endParaRPr>
                    </a:p>
                  </a:txBody>
                  <a:tcPr marL="66881" marR="66881" marT="0" marB="0"/>
                </a:tc>
                <a:extLst>
                  <a:ext uri="{0D108BD9-81ED-4DB2-BD59-A6C34878D82A}">
                    <a16:rowId xmlns:a16="http://schemas.microsoft.com/office/drawing/2014/main" val="10000"/>
                  </a:ext>
                </a:extLst>
              </a:tr>
              <a:tr h="281119">
                <a:tc>
                  <a:txBody>
                    <a:bodyPr/>
                    <a:lstStyle/>
                    <a:p>
                      <a:pPr marL="0" marR="0">
                        <a:spcBef>
                          <a:spcPts val="0"/>
                        </a:spcBef>
                        <a:spcAft>
                          <a:spcPts val="0"/>
                        </a:spcAft>
                      </a:pPr>
                      <a:r>
                        <a:rPr lang="en-US" sz="1100">
                          <a:effectLst/>
                        </a:rPr>
                        <a:t>Age – Patient Age</a:t>
                      </a:r>
                      <a:endParaRPr lang="en-US" sz="1200">
                        <a:effectLst/>
                        <a:latin typeface="Calibri" charset="0"/>
                        <a:ea typeface="Calibri" charset="0"/>
                        <a:cs typeface="Times New Roman" charset="0"/>
                      </a:endParaRPr>
                    </a:p>
                  </a:txBody>
                  <a:tcPr marL="66881" marR="66881" marT="0" marB="0"/>
                </a:tc>
                <a:tc>
                  <a:txBody>
                    <a:bodyPr/>
                    <a:lstStyle/>
                    <a:p>
                      <a:pPr marL="0" marR="0">
                        <a:spcBef>
                          <a:spcPts val="0"/>
                        </a:spcBef>
                        <a:spcAft>
                          <a:spcPts val="0"/>
                        </a:spcAft>
                      </a:pPr>
                      <a:r>
                        <a:rPr lang="en-US" sz="1100" b="1">
                          <a:effectLst/>
                        </a:rPr>
                        <a:t>Ex_bp2 - peak diastolic exercise blood pressure</a:t>
                      </a:r>
                      <a:endParaRPr lang="en-US" sz="1200" b="1">
                        <a:effectLst/>
                        <a:latin typeface="Calibri" charset="0"/>
                        <a:ea typeface="Calibri" charset="0"/>
                        <a:cs typeface="Times New Roman" charset="0"/>
                      </a:endParaRPr>
                    </a:p>
                  </a:txBody>
                  <a:tcPr marL="66881" marR="66881" marT="0" marB="0"/>
                </a:tc>
                <a:extLst>
                  <a:ext uri="{0D108BD9-81ED-4DB2-BD59-A6C34878D82A}">
                    <a16:rowId xmlns:a16="http://schemas.microsoft.com/office/drawing/2014/main" val="10001"/>
                  </a:ext>
                </a:extLst>
              </a:tr>
              <a:tr h="281119">
                <a:tc>
                  <a:txBody>
                    <a:bodyPr/>
                    <a:lstStyle/>
                    <a:p>
                      <a:pPr marL="0" marR="0">
                        <a:spcBef>
                          <a:spcPts val="0"/>
                        </a:spcBef>
                        <a:spcAft>
                          <a:spcPts val="0"/>
                        </a:spcAft>
                      </a:pPr>
                      <a:r>
                        <a:rPr lang="en-US" sz="1100">
                          <a:effectLst/>
                        </a:rPr>
                        <a:t>Rest_bp – Resting blood pressure (mmHg)</a:t>
                      </a:r>
                      <a:endParaRPr lang="en-US" sz="1200">
                        <a:effectLst/>
                        <a:latin typeface="Calibri" charset="0"/>
                        <a:ea typeface="Calibri" charset="0"/>
                        <a:cs typeface="Times New Roman" charset="0"/>
                      </a:endParaRPr>
                    </a:p>
                  </a:txBody>
                  <a:tcPr marL="66881" marR="66881" marT="0" marB="0"/>
                </a:tc>
                <a:tc>
                  <a:txBody>
                    <a:bodyPr/>
                    <a:lstStyle/>
                    <a:p>
                      <a:pPr marL="0" marR="0">
                        <a:spcBef>
                          <a:spcPts val="0"/>
                        </a:spcBef>
                        <a:spcAft>
                          <a:spcPts val="0"/>
                        </a:spcAft>
                      </a:pPr>
                      <a:r>
                        <a:rPr lang="en-US" sz="1100" b="1">
                          <a:effectLst/>
                        </a:rPr>
                        <a:t>Cp_type – chest pain type  </a:t>
                      </a:r>
                      <a:endParaRPr lang="en-US" sz="1200" b="1">
                        <a:effectLst/>
                        <a:latin typeface="Calibri" charset="0"/>
                        <a:ea typeface="Calibri" charset="0"/>
                        <a:cs typeface="Times New Roman" charset="0"/>
                      </a:endParaRPr>
                    </a:p>
                  </a:txBody>
                  <a:tcPr marL="66881" marR="66881" marT="0" marB="0"/>
                </a:tc>
                <a:extLst>
                  <a:ext uri="{0D108BD9-81ED-4DB2-BD59-A6C34878D82A}">
                    <a16:rowId xmlns:a16="http://schemas.microsoft.com/office/drawing/2014/main" val="10002"/>
                  </a:ext>
                </a:extLst>
              </a:tr>
              <a:tr h="310919">
                <a:tc>
                  <a:txBody>
                    <a:bodyPr/>
                    <a:lstStyle/>
                    <a:p>
                      <a:pPr marL="0" marR="0">
                        <a:spcBef>
                          <a:spcPts val="0"/>
                        </a:spcBef>
                        <a:spcAft>
                          <a:spcPts val="0"/>
                        </a:spcAft>
                      </a:pPr>
                      <a:r>
                        <a:rPr lang="en-US" sz="1100">
                          <a:effectLst/>
                        </a:rPr>
                        <a:t>Chol – serum cholesterol (mg/dl)</a:t>
                      </a:r>
                      <a:endParaRPr lang="en-US" sz="1200">
                        <a:effectLst/>
                        <a:latin typeface="Calibri" charset="0"/>
                        <a:ea typeface="Calibri" charset="0"/>
                        <a:cs typeface="Times New Roman" charset="0"/>
                      </a:endParaRPr>
                    </a:p>
                  </a:txBody>
                  <a:tcPr marL="66881" marR="66881" marT="0" marB="0"/>
                </a:tc>
                <a:tc>
                  <a:txBody>
                    <a:bodyPr/>
                    <a:lstStyle/>
                    <a:p>
                      <a:pPr marL="0" marR="0">
                        <a:spcBef>
                          <a:spcPts val="0"/>
                        </a:spcBef>
                        <a:spcAft>
                          <a:spcPts val="0"/>
                        </a:spcAft>
                      </a:pPr>
                      <a:r>
                        <a:rPr lang="en-US" sz="1100" b="1" dirty="0" err="1">
                          <a:effectLst/>
                        </a:rPr>
                        <a:t>Fbs</a:t>
                      </a:r>
                      <a:r>
                        <a:rPr lang="en-US" sz="1100" b="1" dirty="0">
                          <a:effectLst/>
                        </a:rPr>
                        <a:t> – fasting blood sugar &lt; 120 mg/dl (1 =True, 0 =False)</a:t>
                      </a:r>
                      <a:endParaRPr lang="en-US" sz="1200" b="1" dirty="0">
                        <a:effectLst/>
                        <a:latin typeface="Calibri" charset="0"/>
                        <a:ea typeface="Calibri" charset="0"/>
                        <a:cs typeface="Times New Roman" charset="0"/>
                      </a:endParaRPr>
                    </a:p>
                  </a:txBody>
                  <a:tcPr marL="66881" marR="66881" marT="0" marB="0"/>
                </a:tc>
                <a:extLst>
                  <a:ext uri="{0D108BD9-81ED-4DB2-BD59-A6C34878D82A}">
                    <a16:rowId xmlns:a16="http://schemas.microsoft.com/office/drawing/2014/main" val="10003"/>
                  </a:ext>
                </a:extLst>
              </a:tr>
              <a:tr h="281119">
                <a:tc>
                  <a:txBody>
                    <a:bodyPr/>
                    <a:lstStyle/>
                    <a:p>
                      <a:pPr marL="0" marR="0">
                        <a:spcBef>
                          <a:spcPts val="0"/>
                        </a:spcBef>
                        <a:spcAft>
                          <a:spcPts val="0"/>
                        </a:spcAft>
                      </a:pPr>
                      <a:r>
                        <a:rPr lang="en-US" sz="1100">
                          <a:effectLst/>
                        </a:rPr>
                        <a:t>Max_hr – Maximum heart rate</a:t>
                      </a:r>
                      <a:endParaRPr lang="en-US" sz="1200">
                        <a:effectLst/>
                        <a:latin typeface="Calibri" charset="0"/>
                        <a:ea typeface="Calibri" charset="0"/>
                        <a:cs typeface="Times New Roman" charset="0"/>
                      </a:endParaRPr>
                    </a:p>
                  </a:txBody>
                  <a:tcPr marL="66881" marR="66881" marT="0" marB="0"/>
                </a:tc>
                <a:tc>
                  <a:txBody>
                    <a:bodyPr/>
                    <a:lstStyle/>
                    <a:p>
                      <a:r>
                        <a:rPr lang="en-US" sz="1100" b="1">
                          <a:effectLst/>
                        </a:rPr>
                        <a:t>Rest_ecg - resting electrocardiographic results</a:t>
                      </a:r>
                      <a:endParaRPr lang="en-US" sz="1200" b="1">
                        <a:effectLst/>
                        <a:latin typeface="Calibri" charset="0"/>
                      </a:endParaRPr>
                    </a:p>
                  </a:txBody>
                  <a:tcPr marL="66881" marR="66881" marT="0" marB="0"/>
                </a:tc>
                <a:extLst>
                  <a:ext uri="{0D108BD9-81ED-4DB2-BD59-A6C34878D82A}">
                    <a16:rowId xmlns:a16="http://schemas.microsoft.com/office/drawing/2014/main" val="10004"/>
                  </a:ext>
                </a:extLst>
              </a:tr>
              <a:tr h="294031">
                <a:tc>
                  <a:txBody>
                    <a:bodyPr/>
                    <a:lstStyle/>
                    <a:p>
                      <a:pPr marL="0" marR="0">
                        <a:spcBef>
                          <a:spcPts val="0"/>
                        </a:spcBef>
                        <a:spcAft>
                          <a:spcPts val="0"/>
                        </a:spcAft>
                      </a:pPr>
                      <a:r>
                        <a:rPr lang="en-US" sz="1100">
                          <a:effectLst/>
                        </a:rPr>
                        <a:t>Rest_hr – Resting heart rate</a:t>
                      </a:r>
                      <a:endParaRPr lang="en-US" sz="1200">
                        <a:effectLst/>
                        <a:latin typeface="Calibri" charset="0"/>
                        <a:ea typeface="Calibri" charset="0"/>
                        <a:cs typeface="Times New Roman" charset="0"/>
                      </a:endParaRPr>
                    </a:p>
                  </a:txBody>
                  <a:tcPr marL="66881" marR="66881" marT="0" marB="0"/>
                </a:tc>
                <a:tc>
                  <a:txBody>
                    <a:bodyPr/>
                    <a:lstStyle/>
                    <a:p>
                      <a:r>
                        <a:rPr lang="en-US" sz="1100" b="1">
                          <a:effectLst/>
                        </a:rPr>
                        <a:t>Exang - exercise induced angina (1=True; 0 =False)</a:t>
                      </a:r>
                      <a:endParaRPr lang="en-US" sz="1200" b="1">
                        <a:effectLst/>
                        <a:latin typeface="Calibri" charset="0"/>
                      </a:endParaRPr>
                    </a:p>
                  </a:txBody>
                  <a:tcPr marL="66881" marR="66881" marT="0" marB="0"/>
                </a:tc>
                <a:extLst>
                  <a:ext uri="{0D108BD9-81ED-4DB2-BD59-A6C34878D82A}">
                    <a16:rowId xmlns:a16="http://schemas.microsoft.com/office/drawing/2014/main" val="10005"/>
                  </a:ext>
                </a:extLst>
              </a:tr>
              <a:tr h="281119">
                <a:tc>
                  <a:txBody>
                    <a:bodyPr/>
                    <a:lstStyle/>
                    <a:p>
                      <a:pPr marL="0" marR="0">
                        <a:spcBef>
                          <a:spcPts val="0"/>
                        </a:spcBef>
                        <a:spcAft>
                          <a:spcPts val="0"/>
                        </a:spcAft>
                      </a:pPr>
                      <a:r>
                        <a:rPr lang="en-US" sz="1100" dirty="0">
                          <a:effectLst/>
                        </a:rPr>
                        <a:t>Slope – slope of peak exercise (1=up, 2=flat, 3=down)</a:t>
                      </a:r>
                      <a:endParaRPr lang="en-US" sz="1200" dirty="0">
                        <a:effectLst/>
                        <a:latin typeface="Calibri" charset="0"/>
                        <a:ea typeface="Calibri" charset="0"/>
                        <a:cs typeface="Times New Roman" charset="0"/>
                      </a:endParaRPr>
                    </a:p>
                  </a:txBody>
                  <a:tcPr marL="66881" marR="66881" marT="0" marB="0"/>
                </a:tc>
                <a:tc>
                  <a:txBody>
                    <a:bodyPr/>
                    <a:lstStyle/>
                    <a:p>
                      <a:r>
                        <a:rPr lang="en-US" sz="1100" b="1" dirty="0" err="1">
                          <a:effectLst/>
                        </a:rPr>
                        <a:t>Oldpeak</a:t>
                      </a:r>
                      <a:r>
                        <a:rPr lang="en-US" sz="1100" b="1" dirty="0">
                          <a:effectLst/>
                        </a:rPr>
                        <a:t> - ST depression induced by exercise </a:t>
                      </a:r>
                      <a:endParaRPr lang="en-US" sz="1200" b="1" dirty="0">
                        <a:effectLst/>
                        <a:latin typeface="Calibri" charset="0"/>
                      </a:endParaRPr>
                    </a:p>
                  </a:txBody>
                  <a:tcPr marL="66881" marR="66881" marT="0" marB="0"/>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10825466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 name="Picture 35"/>
          <p:cNvPicPr>
            <a:picLocks noChangeAspect="1"/>
          </p:cNvPicPr>
          <p:nvPr/>
        </p:nvPicPr>
        <p:blipFill rotWithShape="1">
          <a:blip r:embed="rId3">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
        <p:nvSpPr>
          <p:cNvPr id="12" name="Rectangle 11"/>
          <p:cNvSpPr/>
          <p:nvPr/>
        </p:nvSpPr>
        <p:spPr>
          <a:xfrm>
            <a:off x="10213573" y="82027"/>
            <a:ext cx="2050561" cy="584775"/>
          </a:xfrm>
          <a:prstGeom prst="rect">
            <a:avLst/>
          </a:prstGeom>
        </p:spPr>
        <p:txBody>
          <a:bodyPr wrap="none">
            <a:spAutoFit/>
          </a:bodyPr>
          <a:lstStyle/>
          <a:p>
            <a:r>
              <a:rPr lang="en-US" sz="3200" b="1" dirty="0">
                <a:solidFill>
                  <a:srgbClr val="EC2447"/>
                </a:solidFill>
              </a:rPr>
              <a:t>CLASSIFIER</a:t>
            </a:r>
          </a:p>
        </p:txBody>
      </p:sp>
      <p:sp>
        <p:nvSpPr>
          <p:cNvPr id="6" name="TextBox 5"/>
          <p:cNvSpPr txBox="1"/>
          <p:nvPr/>
        </p:nvSpPr>
        <p:spPr>
          <a:xfrm>
            <a:off x="56263" y="772914"/>
            <a:ext cx="10759611" cy="523220"/>
          </a:xfrm>
          <a:prstGeom prst="rect">
            <a:avLst/>
          </a:prstGeom>
          <a:noFill/>
        </p:spPr>
        <p:txBody>
          <a:bodyPr wrap="square" rtlCol="0">
            <a:spAutoFit/>
          </a:bodyPr>
          <a:lstStyle/>
          <a:p>
            <a:pPr marL="457200" indent="-457200">
              <a:buFont typeface="Arial" charset="0"/>
              <a:buChar char="•"/>
            </a:pPr>
            <a:r>
              <a:rPr lang="en-US" sz="2400" b="1" dirty="0"/>
              <a:t>Random forest model</a:t>
            </a:r>
            <a:r>
              <a:rPr lang="en-US" sz="2800" b="1" dirty="0"/>
              <a:t> – </a:t>
            </a:r>
            <a:r>
              <a:rPr lang="en-US" sz="2000" b="1" dirty="0"/>
              <a:t>a model similar to the game 20 questions</a:t>
            </a:r>
            <a:endParaRPr lang="en-US" sz="1600" dirty="0"/>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68151" y="727004"/>
            <a:ext cx="2690586" cy="2286997"/>
          </a:xfrm>
          <a:prstGeom prst="rect">
            <a:avLst/>
          </a:prstGeom>
        </p:spPr>
      </p:pic>
      <p:sp>
        <p:nvSpPr>
          <p:cNvPr id="8" name="TextBox 7"/>
          <p:cNvSpPr txBox="1"/>
          <p:nvPr/>
        </p:nvSpPr>
        <p:spPr>
          <a:xfrm>
            <a:off x="9421139" y="1344744"/>
            <a:ext cx="1784610" cy="830997"/>
          </a:xfrm>
          <a:prstGeom prst="rect">
            <a:avLst/>
          </a:prstGeom>
          <a:noFill/>
        </p:spPr>
        <p:txBody>
          <a:bodyPr wrap="square" rtlCol="0">
            <a:spAutoFit/>
          </a:bodyPr>
          <a:lstStyle/>
          <a:p>
            <a:r>
              <a:rPr lang="en-US" sz="2400" dirty="0"/>
              <a:t>I’m thinking of a …. Shoe.</a:t>
            </a:r>
          </a:p>
        </p:txBody>
      </p:sp>
      <p:sp>
        <p:nvSpPr>
          <p:cNvPr id="9" name="Rectangle 8"/>
          <p:cNvSpPr/>
          <p:nvPr/>
        </p:nvSpPr>
        <p:spPr>
          <a:xfrm>
            <a:off x="4099174" y="1519944"/>
            <a:ext cx="1910443" cy="681307"/>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0" name="TextBox 9"/>
          <p:cNvSpPr txBox="1"/>
          <p:nvPr/>
        </p:nvSpPr>
        <p:spPr>
          <a:xfrm>
            <a:off x="4277872" y="1537433"/>
            <a:ext cx="1583871" cy="646331"/>
          </a:xfrm>
          <a:prstGeom prst="rect">
            <a:avLst/>
          </a:prstGeom>
          <a:noFill/>
        </p:spPr>
        <p:txBody>
          <a:bodyPr wrap="square" rtlCol="0">
            <a:spAutoFit/>
          </a:bodyPr>
          <a:lstStyle/>
          <a:p>
            <a:r>
              <a:rPr lang="en-US" dirty="0"/>
              <a:t>Is it something you wear?</a:t>
            </a:r>
          </a:p>
        </p:txBody>
      </p:sp>
      <p:sp>
        <p:nvSpPr>
          <p:cNvPr id="13" name="Rectangle 12"/>
          <p:cNvSpPr/>
          <p:nvPr/>
        </p:nvSpPr>
        <p:spPr>
          <a:xfrm>
            <a:off x="5884861" y="3099190"/>
            <a:ext cx="1910443" cy="681307"/>
          </a:xfrm>
          <a:prstGeom prst="rect">
            <a:avLst/>
          </a:prstGeom>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4" name="TextBox 13"/>
          <p:cNvSpPr txBox="1"/>
          <p:nvPr/>
        </p:nvSpPr>
        <p:spPr>
          <a:xfrm>
            <a:off x="5853135" y="3116679"/>
            <a:ext cx="2011677" cy="646331"/>
          </a:xfrm>
          <a:prstGeom prst="rect">
            <a:avLst/>
          </a:prstGeom>
          <a:noFill/>
        </p:spPr>
        <p:txBody>
          <a:bodyPr wrap="square" rtlCol="0">
            <a:spAutoFit/>
          </a:bodyPr>
          <a:lstStyle/>
          <a:p>
            <a:r>
              <a:rPr lang="en-US" dirty="0">
                <a:solidFill>
                  <a:schemeClr val="accent6">
                    <a:lumMod val="75000"/>
                  </a:schemeClr>
                </a:solidFill>
              </a:rPr>
              <a:t>Is it something </a:t>
            </a:r>
            <a:r>
              <a:rPr lang="en-US">
                <a:solidFill>
                  <a:schemeClr val="accent6">
                    <a:lumMod val="75000"/>
                  </a:schemeClr>
                </a:solidFill>
              </a:rPr>
              <a:t>you wear on your feet?</a:t>
            </a:r>
            <a:endParaRPr lang="en-US" dirty="0">
              <a:solidFill>
                <a:schemeClr val="accent6">
                  <a:lumMod val="75000"/>
                </a:schemeClr>
              </a:solidFill>
            </a:endParaRPr>
          </a:p>
        </p:txBody>
      </p:sp>
      <p:sp>
        <p:nvSpPr>
          <p:cNvPr id="15" name="Rectangle 14"/>
          <p:cNvSpPr/>
          <p:nvPr/>
        </p:nvSpPr>
        <p:spPr>
          <a:xfrm>
            <a:off x="2538421" y="3081703"/>
            <a:ext cx="1910443" cy="681307"/>
          </a:xfrm>
          <a:prstGeom prst="rect">
            <a:avLst/>
          </a:prstGeom>
          <a:ln>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6" name="TextBox 15"/>
          <p:cNvSpPr txBox="1"/>
          <p:nvPr/>
        </p:nvSpPr>
        <p:spPr>
          <a:xfrm>
            <a:off x="2717119" y="3099192"/>
            <a:ext cx="1583871" cy="646331"/>
          </a:xfrm>
          <a:prstGeom prst="rect">
            <a:avLst/>
          </a:prstGeom>
          <a:noFill/>
        </p:spPr>
        <p:txBody>
          <a:bodyPr wrap="square" rtlCol="0">
            <a:spAutoFit/>
          </a:bodyPr>
          <a:lstStyle/>
          <a:p>
            <a:r>
              <a:rPr lang="en-US" dirty="0">
                <a:solidFill>
                  <a:srgbClr val="C00000"/>
                </a:solidFill>
              </a:rPr>
              <a:t>Is it something outside?</a:t>
            </a:r>
          </a:p>
        </p:txBody>
      </p:sp>
      <p:cxnSp>
        <p:nvCxnSpPr>
          <p:cNvPr id="18" name="Straight Arrow Connector 17"/>
          <p:cNvCxnSpPr/>
          <p:nvPr/>
        </p:nvCxnSpPr>
        <p:spPr>
          <a:xfrm flipH="1">
            <a:off x="3990747" y="2260835"/>
            <a:ext cx="719248" cy="749729"/>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3868678" y="2367299"/>
            <a:ext cx="481693" cy="369332"/>
          </a:xfrm>
          <a:prstGeom prst="rect">
            <a:avLst/>
          </a:prstGeom>
          <a:noFill/>
        </p:spPr>
        <p:txBody>
          <a:bodyPr wrap="square" rtlCol="0">
            <a:spAutoFit/>
          </a:bodyPr>
          <a:lstStyle/>
          <a:p>
            <a:r>
              <a:rPr lang="en-US">
                <a:solidFill>
                  <a:srgbClr val="C00000"/>
                </a:solidFill>
              </a:rPr>
              <a:t>NO</a:t>
            </a:r>
          </a:p>
        </p:txBody>
      </p:sp>
      <p:cxnSp>
        <p:nvCxnSpPr>
          <p:cNvPr id="20" name="Straight Arrow Connector 19"/>
          <p:cNvCxnSpPr/>
          <p:nvPr/>
        </p:nvCxnSpPr>
        <p:spPr>
          <a:xfrm>
            <a:off x="5552858" y="2265101"/>
            <a:ext cx="805532" cy="745463"/>
          </a:xfrm>
          <a:prstGeom prst="straightConnector1">
            <a:avLst/>
          </a:prstGeom>
          <a:ln w="762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5992230" y="2365586"/>
            <a:ext cx="866743" cy="369332"/>
          </a:xfrm>
          <a:prstGeom prst="rect">
            <a:avLst/>
          </a:prstGeom>
          <a:noFill/>
        </p:spPr>
        <p:txBody>
          <a:bodyPr wrap="square" rtlCol="0">
            <a:spAutoFit/>
          </a:bodyPr>
          <a:lstStyle/>
          <a:p>
            <a:r>
              <a:rPr lang="en-US" dirty="0">
                <a:solidFill>
                  <a:schemeClr val="accent6">
                    <a:lumMod val="75000"/>
                  </a:schemeClr>
                </a:solidFill>
              </a:rPr>
              <a:t>YES</a:t>
            </a:r>
          </a:p>
        </p:txBody>
      </p:sp>
      <p:cxnSp>
        <p:nvCxnSpPr>
          <p:cNvPr id="25" name="Straight Arrow Connector 24"/>
          <p:cNvCxnSpPr/>
          <p:nvPr/>
        </p:nvCxnSpPr>
        <p:spPr>
          <a:xfrm flipH="1">
            <a:off x="5860049" y="3869122"/>
            <a:ext cx="719248" cy="749729"/>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5737980" y="4017236"/>
            <a:ext cx="739822" cy="369332"/>
          </a:xfrm>
          <a:prstGeom prst="rect">
            <a:avLst/>
          </a:prstGeom>
          <a:noFill/>
        </p:spPr>
        <p:txBody>
          <a:bodyPr wrap="square" rtlCol="0">
            <a:spAutoFit/>
          </a:bodyPr>
          <a:lstStyle/>
          <a:p>
            <a:r>
              <a:rPr lang="en-US">
                <a:solidFill>
                  <a:srgbClr val="C00000"/>
                </a:solidFill>
              </a:rPr>
              <a:t>NO</a:t>
            </a:r>
          </a:p>
        </p:txBody>
      </p:sp>
      <p:cxnSp>
        <p:nvCxnSpPr>
          <p:cNvPr id="27" name="Straight Arrow Connector 26"/>
          <p:cNvCxnSpPr/>
          <p:nvPr/>
        </p:nvCxnSpPr>
        <p:spPr>
          <a:xfrm>
            <a:off x="6989772" y="3873387"/>
            <a:ext cx="805532" cy="745463"/>
          </a:xfrm>
          <a:prstGeom prst="straightConnector1">
            <a:avLst/>
          </a:prstGeom>
          <a:ln w="762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7339036" y="3957144"/>
            <a:ext cx="866743" cy="369332"/>
          </a:xfrm>
          <a:prstGeom prst="rect">
            <a:avLst/>
          </a:prstGeom>
          <a:noFill/>
        </p:spPr>
        <p:txBody>
          <a:bodyPr wrap="square" rtlCol="0">
            <a:spAutoFit/>
          </a:bodyPr>
          <a:lstStyle/>
          <a:p>
            <a:r>
              <a:rPr lang="en-US" dirty="0">
                <a:solidFill>
                  <a:schemeClr val="accent6">
                    <a:lumMod val="75000"/>
                  </a:schemeClr>
                </a:solidFill>
              </a:rPr>
              <a:t>YES</a:t>
            </a:r>
          </a:p>
        </p:txBody>
      </p:sp>
      <p:sp>
        <p:nvSpPr>
          <p:cNvPr id="30" name="Rectangle 29"/>
          <p:cNvSpPr/>
          <p:nvPr/>
        </p:nvSpPr>
        <p:spPr>
          <a:xfrm>
            <a:off x="7795304" y="4621973"/>
            <a:ext cx="1572874" cy="366210"/>
          </a:xfrm>
          <a:prstGeom prst="rect">
            <a:avLst/>
          </a:prstGeom>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1" name="TextBox 30"/>
          <p:cNvSpPr txBox="1"/>
          <p:nvPr/>
        </p:nvSpPr>
        <p:spPr>
          <a:xfrm>
            <a:off x="7890929" y="4618850"/>
            <a:ext cx="1976658" cy="369332"/>
          </a:xfrm>
          <a:prstGeom prst="rect">
            <a:avLst/>
          </a:prstGeom>
          <a:noFill/>
        </p:spPr>
        <p:txBody>
          <a:bodyPr wrap="square" rtlCol="0">
            <a:spAutoFit/>
          </a:bodyPr>
          <a:lstStyle/>
          <a:p>
            <a:r>
              <a:rPr lang="en-US">
                <a:solidFill>
                  <a:schemeClr val="accent6">
                    <a:lumMod val="75000"/>
                  </a:schemeClr>
                </a:solidFill>
              </a:rPr>
              <a:t>Is it a shoe??</a:t>
            </a:r>
            <a:endParaRPr lang="en-US" dirty="0">
              <a:solidFill>
                <a:schemeClr val="accent6">
                  <a:lumMod val="75000"/>
                </a:schemeClr>
              </a:solidFill>
            </a:endParaRPr>
          </a:p>
        </p:txBody>
      </p:sp>
      <p:sp>
        <p:nvSpPr>
          <p:cNvPr id="32" name="Rectangle 31"/>
          <p:cNvSpPr/>
          <p:nvPr/>
        </p:nvSpPr>
        <p:spPr>
          <a:xfrm>
            <a:off x="4613995" y="4645454"/>
            <a:ext cx="2154870" cy="681307"/>
          </a:xfrm>
          <a:prstGeom prst="rect">
            <a:avLst/>
          </a:prstGeom>
          <a:ln>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3" name="TextBox 32"/>
          <p:cNvSpPr txBox="1"/>
          <p:nvPr/>
        </p:nvSpPr>
        <p:spPr>
          <a:xfrm>
            <a:off x="4646653" y="4662943"/>
            <a:ext cx="2154870" cy="646331"/>
          </a:xfrm>
          <a:prstGeom prst="rect">
            <a:avLst/>
          </a:prstGeom>
          <a:noFill/>
        </p:spPr>
        <p:txBody>
          <a:bodyPr wrap="square" rtlCol="0">
            <a:spAutoFit/>
          </a:bodyPr>
          <a:lstStyle/>
          <a:p>
            <a:r>
              <a:rPr lang="en-US" dirty="0">
                <a:solidFill>
                  <a:srgbClr val="C00000"/>
                </a:solidFill>
              </a:rPr>
              <a:t>Is it something you wear on your hands?</a:t>
            </a:r>
          </a:p>
        </p:txBody>
      </p:sp>
      <p:sp>
        <p:nvSpPr>
          <p:cNvPr id="34" name="TextBox 33"/>
          <p:cNvSpPr txBox="1"/>
          <p:nvPr/>
        </p:nvSpPr>
        <p:spPr>
          <a:xfrm>
            <a:off x="56637" y="6177581"/>
            <a:ext cx="11905960" cy="461665"/>
          </a:xfrm>
          <a:prstGeom prst="rect">
            <a:avLst/>
          </a:prstGeom>
          <a:noFill/>
        </p:spPr>
        <p:txBody>
          <a:bodyPr wrap="square" rtlCol="0">
            <a:spAutoFit/>
          </a:bodyPr>
          <a:lstStyle/>
          <a:p>
            <a:pPr marL="457200" indent="-457200">
              <a:buFont typeface="Arial" charset="0"/>
              <a:buChar char="•"/>
            </a:pPr>
            <a:r>
              <a:rPr lang="en-US" sz="2400" b="1" dirty="0"/>
              <a:t>Train the model using training data and test the model on a hold-out data set</a:t>
            </a:r>
            <a:endParaRPr lang="en-US" sz="2400" dirty="0"/>
          </a:p>
        </p:txBody>
      </p:sp>
    </p:spTree>
    <p:extLst>
      <p:ext uri="{BB962C8B-B14F-4D97-AF65-F5344CB8AC3E}">
        <p14:creationId xmlns:p14="http://schemas.microsoft.com/office/powerpoint/2010/main" val="642878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
        <p:nvSpPr>
          <p:cNvPr id="12" name="Rectangle 11"/>
          <p:cNvSpPr/>
          <p:nvPr/>
        </p:nvSpPr>
        <p:spPr>
          <a:xfrm>
            <a:off x="8324368" y="82027"/>
            <a:ext cx="3923895" cy="584775"/>
          </a:xfrm>
          <a:prstGeom prst="rect">
            <a:avLst/>
          </a:prstGeom>
        </p:spPr>
        <p:txBody>
          <a:bodyPr wrap="none">
            <a:spAutoFit/>
          </a:bodyPr>
          <a:lstStyle/>
          <a:p>
            <a:r>
              <a:rPr lang="en-US" sz="3200" b="1">
                <a:solidFill>
                  <a:srgbClr val="EC2447"/>
                </a:solidFill>
              </a:rPr>
              <a:t>STRENGTH OF MODEL</a:t>
            </a:r>
            <a:endParaRPr lang="en-US" sz="3200" b="1" dirty="0">
              <a:solidFill>
                <a:srgbClr val="EC2447"/>
              </a:solidFill>
            </a:endParaRPr>
          </a:p>
        </p:txBody>
      </p:sp>
      <p:sp>
        <p:nvSpPr>
          <p:cNvPr id="2" name="Rectangle 1"/>
          <p:cNvSpPr/>
          <p:nvPr/>
        </p:nvSpPr>
        <p:spPr>
          <a:xfrm>
            <a:off x="389862" y="1054026"/>
            <a:ext cx="3333051" cy="1938992"/>
          </a:xfrm>
          <a:prstGeom prst="rect">
            <a:avLst/>
          </a:prstGeom>
        </p:spPr>
        <p:txBody>
          <a:bodyPr wrap="square">
            <a:spAutoFit/>
          </a:bodyPr>
          <a:lstStyle/>
          <a:p>
            <a:pPr marL="342900" indent="-342900">
              <a:buFont typeface="Arial" charset="0"/>
              <a:buChar char="•"/>
            </a:pPr>
            <a:r>
              <a:rPr lang="en-US" sz="2400" b="1"/>
              <a:t>This </a:t>
            </a:r>
            <a:r>
              <a:rPr lang="en-US" sz="2400" b="1" dirty="0"/>
              <a:t>is a measure of well the model performs on both the training data and the hold-out data.</a:t>
            </a:r>
          </a:p>
        </p:txBody>
      </p:sp>
      <p:pic>
        <p:nvPicPr>
          <p:cNvPr id="3" name="Picture 2"/>
          <p:cNvPicPr>
            <a:picLocks noChangeAspect="1"/>
          </p:cNvPicPr>
          <p:nvPr/>
        </p:nvPicPr>
        <p:blipFill>
          <a:blip r:embed="rId4"/>
          <a:stretch>
            <a:fillRect/>
          </a:stretch>
        </p:blipFill>
        <p:spPr>
          <a:xfrm>
            <a:off x="3052205" y="809205"/>
            <a:ext cx="8485097" cy="5656731"/>
          </a:xfrm>
          <a:prstGeom prst="rect">
            <a:avLst/>
          </a:prstGeom>
        </p:spPr>
      </p:pic>
      <p:sp>
        <p:nvSpPr>
          <p:cNvPr id="5" name="Oval 4"/>
          <p:cNvSpPr/>
          <p:nvPr/>
        </p:nvSpPr>
        <p:spPr>
          <a:xfrm>
            <a:off x="4620986" y="1999442"/>
            <a:ext cx="718457" cy="685800"/>
          </a:xfrm>
          <a:prstGeom prst="ellipse">
            <a:avLst/>
          </a:prstGeom>
          <a:noFill/>
          <a:ln w="762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p:cNvSpPr/>
          <p:nvPr/>
        </p:nvSpPr>
        <p:spPr>
          <a:xfrm>
            <a:off x="394068" y="3410784"/>
            <a:ext cx="2658137" cy="1569660"/>
          </a:xfrm>
          <a:prstGeom prst="rect">
            <a:avLst/>
          </a:prstGeom>
        </p:spPr>
        <p:txBody>
          <a:bodyPr wrap="square">
            <a:spAutoFit/>
          </a:bodyPr>
          <a:lstStyle/>
          <a:p>
            <a:pPr marL="342900" indent="-342900">
              <a:buFont typeface="Arial" charset="0"/>
              <a:buChar char="•"/>
            </a:pPr>
            <a:r>
              <a:rPr lang="en-US" sz="2400" b="1" dirty="0"/>
              <a:t>The model performed well for Class 0 (no heart disease). </a:t>
            </a:r>
          </a:p>
        </p:txBody>
      </p:sp>
    </p:spTree>
    <p:extLst>
      <p:ext uri="{BB962C8B-B14F-4D97-AF65-F5344CB8AC3E}">
        <p14:creationId xmlns:p14="http://schemas.microsoft.com/office/powerpoint/2010/main" val="20104177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
        <p:nvSpPr>
          <p:cNvPr id="12" name="Rectangle 11"/>
          <p:cNvSpPr/>
          <p:nvPr/>
        </p:nvSpPr>
        <p:spPr>
          <a:xfrm>
            <a:off x="8324368" y="82027"/>
            <a:ext cx="3923895" cy="584775"/>
          </a:xfrm>
          <a:prstGeom prst="rect">
            <a:avLst/>
          </a:prstGeom>
        </p:spPr>
        <p:txBody>
          <a:bodyPr wrap="none">
            <a:spAutoFit/>
          </a:bodyPr>
          <a:lstStyle/>
          <a:p>
            <a:r>
              <a:rPr lang="en-US" sz="3200" b="1">
                <a:solidFill>
                  <a:srgbClr val="EC2447"/>
                </a:solidFill>
              </a:rPr>
              <a:t>STRENGTH OF MODEL</a:t>
            </a:r>
            <a:endParaRPr lang="en-US" sz="3200" b="1" dirty="0">
              <a:solidFill>
                <a:srgbClr val="EC2447"/>
              </a:solidFill>
            </a:endParaRPr>
          </a:p>
        </p:txBody>
      </p:sp>
      <p:sp>
        <p:nvSpPr>
          <p:cNvPr id="2" name="Rectangle 1"/>
          <p:cNvSpPr/>
          <p:nvPr/>
        </p:nvSpPr>
        <p:spPr>
          <a:xfrm>
            <a:off x="389862" y="1054026"/>
            <a:ext cx="2794209" cy="2308324"/>
          </a:xfrm>
          <a:prstGeom prst="rect">
            <a:avLst/>
          </a:prstGeom>
        </p:spPr>
        <p:txBody>
          <a:bodyPr wrap="square">
            <a:spAutoFit/>
          </a:bodyPr>
          <a:lstStyle/>
          <a:p>
            <a:r>
              <a:rPr lang="en-US" sz="2400" b="1" dirty="0"/>
              <a:t>CONFUSION MATRIX – shows us how labels our model gets correct and how many it doesn’t, for</a:t>
            </a:r>
          </a:p>
        </p:txBody>
      </p:sp>
      <p:pic>
        <p:nvPicPr>
          <p:cNvPr id="3" name="Picture 2"/>
          <p:cNvPicPr>
            <a:picLocks noChangeAspect="1"/>
          </p:cNvPicPr>
          <p:nvPr/>
        </p:nvPicPr>
        <p:blipFill rotWithShape="1">
          <a:blip r:embed="rId4"/>
          <a:srcRect t="4112"/>
          <a:stretch/>
        </p:blipFill>
        <p:spPr>
          <a:xfrm>
            <a:off x="3364069" y="1054025"/>
            <a:ext cx="6922246" cy="5709799"/>
          </a:xfrm>
          <a:prstGeom prst="rect">
            <a:avLst/>
          </a:prstGeom>
        </p:spPr>
      </p:pic>
    </p:spTree>
    <p:extLst>
      <p:ext uri="{BB962C8B-B14F-4D97-AF65-F5344CB8AC3E}">
        <p14:creationId xmlns:p14="http://schemas.microsoft.com/office/powerpoint/2010/main" val="19416109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7957" y="2435860"/>
            <a:ext cx="10058400" cy="3733740"/>
          </a:xfrm>
          <a:prstGeom prst="rect">
            <a:avLst/>
          </a:prstGeom>
        </p:spPr>
      </p:pic>
      <p:sp>
        <p:nvSpPr>
          <p:cNvPr id="9" name="Freeform 8"/>
          <p:cNvSpPr/>
          <p:nvPr/>
        </p:nvSpPr>
        <p:spPr>
          <a:xfrm>
            <a:off x="1053480" y="1979109"/>
            <a:ext cx="6135112" cy="4288966"/>
          </a:xfrm>
          <a:custGeom>
            <a:avLst/>
            <a:gdLst>
              <a:gd name="connsiteX0" fmla="*/ 297020 w 6952085"/>
              <a:gd name="connsiteY0" fmla="*/ 4041864 h 4774807"/>
              <a:gd name="connsiteX1" fmla="*/ 5417660 w 6952085"/>
              <a:gd name="connsiteY1" fmla="*/ 88843 h 4774807"/>
              <a:gd name="connsiteX2" fmla="*/ 6711887 w 6952085"/>
              <a:gd name="connsiteY2" fmla="*/ 1551883 h 4774807"/>
              <a:gd name="connsiteX3" fmla="*/ 1267691 w 6952085"/>
              <a:gd name="connsiteY3" fmla="*/ 4562369 h 4774807"/>
              <a:gd name="connsiteX4" fmla="*/ 297020 w 6952085"/>
              <a:gd name="connsiteY4" fmla="*/ 4041864 h 4774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2085" h="4774807">
                <a:moveTo>
                  <a:pt x="297020" y="4041864"/>
                </a:moveTo>
                <a:cubicBezTo>
                  <a:pt x="988681" y="3296276"/>
                  <a:pt x="4348516" y="503840"/>
                  <a:pt x="5417660" y="88843"/>
                </a:cubicBezTo>
                <a:cubicBezTo>
                  <a:pt x="6486805" y="-326154"/>
                  <a:pt x="7403548" y="806295"/>
                  <a:pt x="6711887" y="1551883"/>
                </a:cubicBezTo>
                <a:cubicBezTo>
                  <a:pt x="6020226" y="2297471"/>
                  <a:pt x="2334491" y="4154406"/>
                  <a:pt x="1267691" y="4562369"/>
                </a:cubicBezTo>
                <a:cubicBezTo>
                  <a:pt x="200891" y="4970332"/>
                  <a:pt x="-394641" y="4787452"/>
                  <a:pt x="297020" y="4041864"/>
                </a:cubicBezTo>
                <a:close/>
              </a:path>
            </a:pathLst>
          </a:custGeom>
          <a:noFill/>
          <a:ln>
            <a:solidFill>
              <a:srgbClr val="DC23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
        <p:nvSpPr>
          <p:cNvPr id="12" name="Rectangle 11"/>
          <p:cNvSpPr/>
          <p:nvPr/>
        </p:nvSpPr>
        <p:spPr>
          <a:xfrm>
            <a:off x="9782814" y="85818"/>
            <a:ext cx="2409186" cy="584775"/>
          </a:xfrm>
          <a:prstGeom prst="rect">
            <a:avLst/>
          </a:prstGeom>
        </p:spPr>
        <p:txBody>
          <a:bodyPr wrap="none">
            <a:spAutoFit/>
          </a:bodyPr>
          <a:lstStyle/>
          <a:p>
            <a:r>
              <a:rPr lang="en-US" sz="3200" b="1">
                <a:solidFill>
                  <a:srgbClr val="EC2447"/>
                </a:solidFill>
              </a:rPr>
              <a:t>TAKE HOMES</a:t>
            </a:r>
            <a:endParaRPr lang="en-US" sz="3200" b="1" dirty="0">
              <a:solidFill>
                <a:srgbClr val="EC2447"/>
              </a:solidFill>
            </a:endParaRPr>
          </a:p>
        </p:txBody>
      </p:sp>
      <p:sp>
        <p:nvSpPr>
          <p:cNvPr id="2" name="Rectangle 1"/>
          <p:cNvSpPr/>
          <p:nvPr/>
        </p:nvSpPr>
        <p:spPr>
          <a:xfrm>
            <a:off x="389862" y="1054027"/>
            <a:ext cx="12072216" cy="1200329"/>
          </a:xfrm>
          <a:prstGeom prst="rect">
            <a:avLst/>
          </a:prstGeom>
        </p:spPr>
        <p:txBody>
          <a:bodyPr wrap="none">
            <a:spAutoFit/>
          </a:bodyPr>
          <a:lstStyle/>
          <a:p>
            <a:pPr marL="285750" indent="-285750">
              <a:buFont typeface="Arial" charset="0"/>
              <a:buChar char="•"/>
            </a:pPr>
            <a:r>
              <a:rPr lang="en-US" sz="2400" dirty="0"/>
              <a:t>Can really only predict no HD vs HD with any confidence. Relevant features for predicting HD:</a:t>
            </a:r>
          </a:p>
          <a:p>
            <a:endParaRPr lang="en-US" sz="2400" dirty="0"/>
          </a:p>
          <a:p>
            <a:pPr marL="285750" indent="-285750">
              <a:buFont typeface="Arial" charset="0"/>
              <a:buChar char="•"/>
            </a:pPr>
            <a:r>
              <a:rPr lang="en-US" sz="2400" dirty="0"/>
              <a:t>Decision tree :</a:t>
            </a:r>
          </a:p>
        </p:txBody>
      </p:sp>
      <p:sp>
        <p:nvSpPr>
          <p:cNvPr id="10" name="Freeform 9"/>
          <p:cNvSpPr/>
          <p:nvPr/>
        </p:nvSpPr>
        <p:spPr>
          <a:xfrm flipH="1" flipV="1">
            <a:off x="5219113" y="2007244"/>
            <a:ext cx="3745550" cy="4625483"/>
          </a:xfrm>
          <a:custGeom>
            <a:avLst/>
            <a:gdLst>
              <a:gd name="connsiteX0" fmla="*/ 50210 w 3664687"/>
              <a:gd name="connsiteY0" fmla="*/ 701900 h 4957188"/>
              <a:gd name="connsiteX1" fmla="*/ 922407 w 3664687"/>
              <a:gd name="connsiteY1" fmla="*/ 308005 h 4957188"/>
              <a:gd name="connsiteX2" fmla="*/ 3637472 w 3664687"/>
              <a:gd name="connsiteY2" fmla="*/ 3937470 h 4957188"/>
              <a:gd name="connsiteX3" fmla="*/ 2188499 w 3664687"/>
              <a:gd name="connsiteY3" fmla="*/ 4753396 h 4957188"/>
              <a:gd name="connsiteX4" fmla="*/ 50210 w 3664687"/>
              <a:gd name="connsiteY4" fmla="*/ 701900 h 4957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687" h="4957188">
                <a:moveTo>
                  <a:pt x="50210" y="701900"/>
                </a:moveTo>
                <a:cubicBezTo>
                  <a:pt x="-160805" y="-38998"/>
                  <a:pt x="324530" y="-231257"/>
                  <a:pt x="922407" y="308005"/>
                </a:cubicBezTo>
                <a:cubicBezTo>
                  <a:pt x="1520284" y="847267"/>
                  <a:pt x="3426457" y="3196572"/>
                  <a:pt x="3637472" y="3937470"/>
                </a:cubicBezTo>
                <a:cubicBezTo>
                  <a:pt x="3848487" y="4678368"/>
                  <a:pt x="2781687" y="5290313"/>
                  <a:pt x="2188499" y="4753396"/>
                </a:cubicBezTo>
                <a:cubicBezTo>
                  <a:pt x="1595311" y="4216479"/>
                  <a:pt x="261225" y="1442798"/>
                  <a:pt x="50210" y="701900"/>
                </a:cubicBezTo>
                <a:close/>
              </a:path>
            </a:pathLst>
          </a:custGeom>
          <a:noFill/>
          <a:ln>
            <a:solidFill>
              <a:srgbClr val="DC23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825988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 y="-1703"/>
            <a:ext cx="12192000" cy="727178"/>
          </a:xfrm>
          <a:prstGeom prst="rect">
            <a:avLst/>
          </a:prstGeom>
          <a:gradFill flip="none" rotWithShape="1">
            <a:gsLst>
              <a:gs pos="0">
                <a:srgbClr val="250100"/>
              </a:gs>
              <a:gs pos="50000">
                <a:srgbClr val="580715"/>
              </a:gs>
              <a:gs pos="100000">
                <a:srgbClr val="9B142B"/>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t="23843" b="18511"/>
          <a:stretch/>
        </p:blipFill>
        <p:spPr>
          <a:xfrm>
            <a:off x="0" y="11131"/>
            <a:ext cx="1747157" cy="679424"/>
          </a:xfrm>
          <a:prstGeom prst="rect">
            <a:avLst/>
          </a:prstGeom>
        </p:spPr>
      </p:pic>
      <p:sp>
        <p:nvSpPr>
          <p:cNvPr id="12" name="Rectangle 11"/>
          <p:cNvSpPr/>
          <p:nvPr/>
        </p:nvSpPr>
        <p:spPr>
          <a:xfrm>
            <a:off x="7879246" y="19562"/>
            <a:ext cx="4369017" cy="584775"/>
          </a:xfrm>
          <a:prstGeom prst="rect">
            <a:avLst/>
          </a:prstGeom>
        </p:spPr>
        <p:txBody>
          <a:bodyPr wrap="none">
            <a:spAutoFit/>
          </a:bodyPr>
          <a:lstStyle/>
          <a:p>
            <a:r>
              <a:rPr lang="en-US" sz="3200" b="1">
                <a:solidFill>
                  <a:srgbClr val="EC2447"/>
                </a:solidFill>
              </a:rPr>
              <a:t>IMPROVING THE MODEL</a:t>
            </a:r>
            <a:endParaRPr lang="en-US" sz="3200" b="1" dirty="0">
              <a:solidFill>
                <a:srgbClr val="EC2447"/>
              </a:solidFill>
            </a:endParaRPr>
          </a:p>
        </p:txBody>
      </p:sp>
      <p:sp>
        <p:nvSpPr>
          <p:cNvPr id="2" name="Rectangle 1"/>
          <p:cNvSpPr/>
          <p:nvPr/>
        </p:nvSpPr>
        <p:spPr>
          <a:xfrm>
            <a:off x="389861" y="1054027"/>
            <a:ext cx="7300895" cy="3170099"/>
          </a:xfrm>
          <a:prstGeom prst="rect">
            <a:avLst/>
          </a:prstGeom>
        </p:spPr>
        <p:txBody>
          <a:bodyPr wrap="square">
            <a:spAutoFit/>
          </a:bodyPr>
          <a:lstStyle/>
          <a:p>
            <a:pPr marL="285750" indent="-285750">
              <a:buFont typeface="Arial" charset="0"/>
              <a:buChar char="•"/>
            </a:pPr>
            <a:r>
              <a:rPr lang="en-US" sz="4000" dirty="0"/>
              <a:t>More data </a:t>
            </a:r>
          </a:p>
          <a:p>
            <a:pPr marL="285750" indent="-285750">
              <a:buFont typeface="Arial" charset="0"/>
              <a:buChar char="•"/>
            </a:pPr>
            <a:endParaRPr lang="en-US" sz="4000" dirty="0"/>
          </a:p>
          <a:p>
            <a:pPr marL="285750" indent="-285750">
              <a:buFont typeface="Arial" charset="0"/>
              <a:buChar char="•"/>
            </a:pPr>
            <a:r>
              <a:rPr lang="en-US" sz="4000" dirty="0"/>
              <a:t>More features</a:t>
            </a:r>
          </a:p>
          <a:p>
            <a:pPr marL="285750" indent="-285750">
              <a:buFont typeface="Arial" charset="0"/>
              <a:buChar char="•"/>
            </a:pPr>
            <a:endParaRPr lang="en-US" sz="4000" dirty="0"/>
          </a:p>
          <a:p>
            <a:pPr marL="285750" indent="-285750">
              <a:buFont typeface="Arial" charset="0"/>
              <a:buChar char="•"/>
            </a:pPr>
            <a:r>
              <a:rPr lang="en-US" sz="4000" dirty="0"/>
              <a:t>Combining methods</a:t>
            </a:r>
          </a:p>
        </p:txBody>
      </p:sp>
    </p:spTree>
    <p:extLst>
      <p:ext uri="{BB962C8B-B14F-4D97-AF65-F5344CB8AC3E}">
        <p14:creationId xmlns:p14="http://schemas.microsoft.com/office/powerpoint/2010/main" val="18170884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2509</TotalTime>
  <Words>916</Words>
  <Application>Microsoft Macintosh PowerPoint</Application>
  <PresentationFormat>Widescreen</PresentationFormat>
  <Paragraphs>87</Paragraphs>
  <Slides>9</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keywords/>
  <dc:description/>
  <cp:lastModifiedBy>vBOSS Tech</cp:lastModifiedBy>
  <cp:revision>48</cp:revision>
  <dcterms:created xsi:type="dcterms:W3CDTF">2016-01-18T00:33:13Z</dcterms:created>
  <dcterms:modified xsi:type="dcterms:W3CDTF">2018-11-05T01:24:59Z</dcterms:modified>
  <cp:category/>
</cp:coreProperties>
</file>

<file path=docProps/thumbnail.jpeg>
</file>